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42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6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93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8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74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3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2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20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22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65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C5682-A916-4918-89C4-C18E38CA07C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BD43-24F7-4F90-B9CF-7BE0022F0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4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4438A-E539-481D-B795-344E8643C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34813"/>
            <a:ext cx="7148945" cy="530206"/>
          </a:xfrm>
        </p:spPr>
        <p:txBody>
          <a:bodyPr anchor="t">
            <a:noAutofit/>
          </a:bodyPr>
          <a:lstStyle/>
          <a:p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料金表</a:t>
            </a:r>
            <a:r>
              <a:rPr lang="ja-JP" alt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（データ販売プランを除く）　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2021.11.5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版</a:t>
            </a:r>
            <a:endParaRPr lang="ja-JP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957C1E2F-35C4-4CF5-8959-2B7E1D4B4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43032"/>
              </p:ext>
            </p:extLst>
          </p:nvPr>
        </p:nvGraphicFramePr>
        <p:xfrm>
          <a:off x="64655" y="665019"/>
          <a:ext cx="8977744" cy="589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49">
                  <a:extLst>
                    <a:ext uri="{9D8B030D-6E8A-4147-A177-3AD203B41FA5}">
                      <a16:colId xmlns:a16="http://schemas.microsoft.com/office/drawing/2014/main" val="1458780280"/>
                    </a:ext>
                  </a:extLst>
                </a:gridCol>
                <a:gridCol w="2288659">
                  <a:extLst>
                    <a:ext uri="{9D8B030D-6E8A-4147-A177-3AD203B41FA5}">
                      <a16:colId xmlns:a16="http://schemas.microsoft.com/office/drawing/2014/main" val="2106459367"/>
                    </a:ext>
                  </a:extLst>
                </a:gridCol>
                <a:gridCol w="2629747">
                  <a:extLst>
                    <a:ext uri="{9D8B030D-6E8A-4147-A177-3AD203B41FA5}">
                      <a16:colId xmlns:a16="http://schemas.microsoft.com/office/drawing/2014/main" val="2614066849"/>
                    </a:ext>
                  </a:extLst>
                </a:gridCol>
                <a:gridCol w="2643289">
                  <a:extLst>
                    <a:ext uri="{9D8B030D-6E8A-4147-A177-3AD203B41FA5}">
                      <a16:colId xmlns:a16="http://schemas.microsoft.com/office/drawing/2014/main" val="2716683518"/>
                    </a:ext>
                  </a:extLst>
                </a:gridCol>
              </a:tblGrid>
              <a:tr h="4710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料金（税込）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77113766"/>
                  </a:ext>
                </a:extLst>
              </a:tr>
              <a:tr h="198581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撮影料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・３０分　 　　１０，０００円</a:t>
                      </a:r>
                      <a:b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・１時間　　　 １６，５００円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・３時間まで　２４，２００円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・５時間まで　３３，０００円　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・６時間以上　個別見積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割引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・リピーター様　撮影料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０％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OFF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・撮影料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・色味、トーンの調整、簡易レタッチ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・オンライン納品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・全データ納品（ミスショット以外）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→１００枚／コマ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目安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・途中休憩は撮影時間に含みません。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・背景紙は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時間以上からになります。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（おうちスタジオ撮影は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時間から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OK)</a:t>
                      </a:r>
                    </a:p>
                    <a:p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・宣材写真、建築写真等は、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最適な詳細レタッチを行います。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4888204"/>
                  </a:ext>
                </a:extLst>
              </a:tr>
              <a:tr h="683491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オプション①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ＤＶＤ納品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１，０００円／枚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（同時追加）２００円／枚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送料込、２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判プリント３枚付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・クリックポスト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77553020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オプション②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スペシャル編集　　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１，０００円～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個別お見積り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部分消去／合成、美肌、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ホワイトニング、虹彩、ゴミ消し等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（写真により編集できない場合あり）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73047452"/>
                  </a:ext>
                </a:extLst>
              </a:tr>
              <a:tr h="914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交通費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宇都宮市、真岡市、下野市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→無料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上記以外の地域は、移動距離毎に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交通費を頂戴いたします。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JR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雀宮駅を基点とする移動距離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20K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ｍを超える毎に </a:t>
                      </a:r>
                      <a:r>
                        <a:rPr kumimoji="1" lang="en-US" altLang="ja-JP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円（税込）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・ご提案時にお見積りいたします。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85906777"/>
                  </a:ext>
                </a:extLst>
              </a:tr>
              <a:tr h="1010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入場料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施設利用料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駐車料金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実費（発生する場合のみ）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撮影スタッフは最大２名分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・公園等の施設は、商業撮影に限り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申請および料金が発生する場合が</a:t>
                      </a:r>
                      <a:endParaRPr kumimoji="1" lang="en-US" altLang="ja-JP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あります。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505805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68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275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料金表（データ販売プランを除く）　2021.11.5版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料金表（データ販売プランを除く）</dc:title>
  <dc:creator>信久 篠宮</dc:creator>
  <cp:lastModifiedBy>信久 篠宮</cp:lastModifiedBy>
  <cp:revision>17</cp:revision>
  <dcterms:created xsi:type="dcterms:W3CDTF">2021-04-01T02:01:03Z</dcterms:created>
  <dcterms:modified xsi:type="dcterms:W3CDTF">2021-11-05T15:05:48Z</dcterms:modified>
</cp:coreProperties>
</file>